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62" autoAdjust="0"/>
    <p:restoredTop sz="94631"/>
  </p:normalViewPr>
  <p:slideViewPr>
    <p:cSldViewPr snapToGrid="0" snapToObjects="1">
      <p:cViewPr varScale="1">
        <p:scale>
          <a:sx n="129" d="100"/>
          <a:sy n="129" d="100"/>
        </p:scale>
        <p:origin x="118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47DC-1AA8-CD4D-93E8-5E3CE328FB41}" type="datetimeFigureOut">
              <a:rPr lang="en-US" smtClean="0"/>
              <a:pPr/>
              <a:t>7/21/18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47DC-1AA8-CD4D-93E8-5E3CE328FB41}" type="datetimeFigureOut">
              <a:rPr lang="en-US" smtClean="0"/>
              <a:pPr/>
              <a:t>7/21/18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5C81-BABF-F847-BD9D-C4A160BCD5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781652"/>
            <a:ext cx="5050367" cy="1588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ooter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3" y="4841853"/>
            <a:ext cx="4618564" cy="2458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90-90-90-wordmark-2018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987" y="863907"/>
            <a:ext cx="3014027" cy="1356741"/>
          </a:xfrm>
          <a:prstGeom prst="rect">
            <a:avLst/>
          </a:prstGeom>
        </p:spPr>
      </p:pic>
      <p:pic>
        <p:nvPicPr>
          <p:cNvPr id="12" name="Picture 11" descr="90-90-90-Sponsors-2018-stacked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036" y="2832100"/>
            <a:ext cx="3223928" cy="1492250"/>
          </a:xfrm>
          <a:prstGeom prst="rect">
            <a:avLst/>
          </a:prstGeom>
        </p:spPr>
      </p:pic>
      <p:pic>
        <p:nvPicPr>
          <p:cNvPr id="8" name="Picture 7" descr="canal-hous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-1"/>
            <a:ext cx="4572003" cy="51435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SELF-TESTING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063067" cy="339447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Research study about understanding the values and preferences of MSM and transgender people on HIV self-testing </a:t>
            </a:r>
            <a:r>
              <a:rPr lang="en-US" dirty="0" smtClean="0"/>
              <a:t>in </a:t>
            </a:r>
            <a:r>
              <a:rPr lang="en-US" dirty="0"/>
              <a:t>Asia </a:t>
            </a:r>
            <a:r>
              <a:rPr lang="en-US" dirty="0" smtClean="0"/>
              <a:t>Pacific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Qualitative study conducted in Indonesia, Pakistan, Philippines, Thailand</a:t>
            </a:r>
          </a:p>
          <a:p>
            <a:endParaRPr lang="en-US" dirty="0"/>
          </a:p>
          <a:p>
            <a:r>
              <a:rPr lang="en-US" dirty="0"/>
              <a:t>Found high interest among MSM in having HIVST made available but a range of barriers regulatory and costs barriers to overcome.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456D82-D16F-4D93-A836-6D6067CF6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485" y="1200151"/>
            <a:ext cx="2503936" cy="354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8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33985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 dirty="0">
                <a:solidFill>
                  <a:schemeClr val="bg1"/>
                </a:solidFill>
                <a:latin typeface="Arial Narrow"/>
                <a:cs typeface="Arial Narrow"/>
              </a:rPr>
              <a:t>APCOM HIV Prevention Initiatives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830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" dirty="0">
                <a:solidFill>
                  <a:schemeClr val="bg1"/>
                </a:solidFill>
                <a:latin typeface="Arial Narrow"/>
                <a:cs typeface="Arial Narrow"/>
              </a:rPr>
              <a:t>Midnight Poonkasetwattana</a:t>
            </a:r>
          </a:p>
          <a:p>
            <a:pPr algn="ctr"/>
            <a:r>
              <a:rPr lang="en-US" sz="1600" spc="100" dirty="0">
                <a:solidFill>
                  <a:schemeClr val="bg1"/>
                </a:solidFill>
                <a:latin typeface="Arial Narrow"/>
                <a:cs typeface="Arial Narrow"/>
              </a:rPr>
              <a:t>APCOM Executive </a:t>
            </a:r>
            <a:r>
              <a:rPr lang="en-US" sz="1600" spc="100" dirty="0" smtClean="0">
                <a:solidFill>
                  <a:schemeClr val="bg1"/>
                </a:solidFill>
                <a:latin typeface="Arial Narrow"/>
                <a:cs typeface="Arial Narrow"/>
              </a:rPr>
              <a:t>Director</a:t>
            </a:r>
          </a:p>
          <a:p>
            <a:pPr algn="ctr"/>
            <a:r>
              <a:rPr lang="en-US" sz="1600" spc="1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midnightp@apcom.org</a:t>
            </a:r>
            <a:endParaRPr lang="en-US" sz="1600" spc="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1" name="Picture 10" descr="90-90-90-wordmark-2018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987" y="863907"/>
            <a:ext cx="3014027" cy="1356741"/>
          </a:xfrm>
          <a:prstGeom prst="rect">
            <a:avLst/>
          </a:prstGeom>
        </p:spPr>
      </p:pic>
      <p:pic>
        <p:nvPicPr>
          <p:cNvPr id="12" name="Picture 11" descr="90-90-90-Sponsors-2018-stacked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036" y="2832100"/>
            <a:ext cx="3223928" cy="1492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MSM &amp; HIV IN ASIA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040489" cy="3394472"/>
          </a:xfrm>
        </p:spPr>
        <p:txBody>
          <a:bodyPr>
            <a:noAutofit/>
          </a:bodyPr>
          <a:lstStyle/>
          <a:p>
            <a:r>
              <a:rPr lang="en-US" sz="1300" dirty="0"/>
              <a:t>MSM to account for more than half of the 300,000 new annual HIV cases that are forecast to occur in APAC by 2020</a:t>
            </a:r>
          </a:p>
          <a:p>
            <a:endParaRPr lang="en-US" sz="1300" dirty="0"/>
          </a:p>
          <a:p>
            <a:r>
              <a:rPr lang="en-US" sz="1300" dirty="0"/>
              <a:t>1 in 4 MSM in Ho Chi Minh, Jakarta, Kuala Lumpur and Yangon is HIV+ and 1 in 3 MSM in Bangkok is </a:t>
            </a:r>
            <a:r>
              <a:rPr lang="en-US" sz="1300" dirty="0" smtClean="0"/>
              <a:t>HIV+. MSM account for 90</a:t>
            </a:r>
            <a:r>
              <a:rPr lang="en-US" sz="1300" dirty="0"/>
              <a:t>% of new HIV cases in </a:t>
            </a:r>
            <a:r>
              <a:rPr lang="en-US" sz="1300" dirty="0" smtClean="0"/>
              <a:t>Philippines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sz="1300" dirty="0"/>
              <a:t>18 out of 38 countries in Asia and the Pacific criminalize same-sex sexual activities, with penalties including imprisonment, corporal punishment and even death</a:t>
            </a:r>
          </a:p>
          <a:p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Low rates of consistent condom use with less than half of MSM in most major Asian cities using condoms inconsistently, a rate that is far too low to have an impact on reducing HIV transmission among MSM.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B7DD8D-1AFA-4C02-875E-88AD790E3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5"/>
          <a:stretch/>
        </p:blipFill>
        <p:spPr>
          <a:xfrm>
            <a:off x="5946727" y="1200151"/>
            <a:ext cx="2598962" cy="34726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MSM &amp; HIV IN ASIA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040489" cy="339447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Over 50% of MSM in </a:t>
            </a:r>
            <a:r>
              <a:rPr lang="en-US" dirty="0" smtClean="0"/>
              <a:t>Asia Pacific </a:t>
            </a:r>
            <a:r>
              <a:rPr lang="en-US" dirty="0"/>
              <a:t>don’t know their HIV status</a:t>
            </a:r>
          </a:p>
          <a:p>
            <a:endParaRPr lang="en-US" dirty="0"/>
          </a:p>
          <a:p>
            <a:r>
              <a:rPr lang="en-US" dirty="0"/>
              <a:t>HIV testing rates among MSM average around 50% across the region. Range from 11% in Bangladesh to 74% in Nepal.</a:t>
            </a:r>
          </a:p>
          <a:p>
            <a:endParaRPr lang="en-US" dirty="0"/>
          </a:p>
          <a:p>
            <a:r>
              <a:rPr lang="en-US" dirty="0"/>
              <a:t>Only 40% of MSM reached with HIV prevention programs in last 12 months across the region. Ranges from 4% in Laos to 70% in Myanmar.</a:t>
            </a:r>
          </a:p>
          <a:p>
            <a:endParaRPr lang="en-US" dirty="0"/>
          </a:p>
          <a:p>
            <a:r>
              <a:rPr lang="en-US" dirty="0" err="1"/>
              <a:t>PrEP</a:t>
            </a:r>
            <a:r>
              <a:rPr lang="en-US" dirty="0"/>
              <a:t> is only available in Thailand, Vietnam, Singapore and Taiwan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C79598-013A-4140-87AC-E6AFA3DD5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880" y="1128846"/>
            <a:ext cx="2773920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0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estBKK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040489" cy="339447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Our </a:t>
            </a:r>
            <a:r>
              <a:rPr lang="en-US" dirty="0" err="1"/>
              <a:t>T</a:t>
            </a:r>
            <a:r>
              <a:rPr lang="en-US" dirty="0" err="1" smtClean="0"/>
              <a:t>estBKK</a:t>
            </a:r>
            <a:r>
              <a:rPr lang="en-US" dirty="0" smtClean="0"/>
              <a:t> </a:t>
            </a:r>
            <a:r>
              <a:rPr lang="en-US" dirty="0"/>
              <a:t>initiative is leading the way across the region in terms of raising awareness about HIV testing, treatment and prevention (including </a:t>
            </a:r>
            <a:r>
              <a:rPr lang="en-US" dirty="0" err="1"/>
              <a:t>PrEP</a:t>
            </a:r>
            <a:r>
              <a:rPr lang="en-US" dirty="0"/>
              <a:t>) among young MSM. </a:t>
            </a:r>
          </a:p>
          <a:p>
            <a:endParaRPr lang="en-US" dirty="0"/>
          </a:p>
          <a:p>
            <a:r>
              <a:rPr lang="en-US" dirty="0"/>
              <a:t>Now in its fifth year, the program uses culturally appropriate content to target young MSM in Bangkok through social media, online advertising and event-based initiatives. The initiative also includes an online booking system for local HIV testing clinic.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1230FA-CC22-4B38-8169-B49A3AC24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851" y="2345651"/>
            <a:ext cx="2895851" cy="110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C90BDE-8F70-489D-BC8D-CEC4325BE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852" y="1124910"/>
            <a:ext cx="2895850" cy="1206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6FD685-D472-4EC1-B91B-00DE2CBD8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984" y="3446484"/>
            <a:ext cx="2929718" cy="12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1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estXXX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063067" cy="339447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Through our </a:t>
            </a:r>
            <a:r>
              <a:rPr lang="en-US" dirty="0" err="1"/>
              <a:t>T</a:t>
            </a:r>
            <a:r>
              <a:rPr lang="en-US" dirty="0" err="1" smtClean="0"/>
              <a:t>estXXX</a:t>
            </a:r>
            <a:r>
              <a:rPr lang="en-US" dirty="0" smtClean="0"/>
              <a:t> </a:t>
            </a:r>
            <a:r>
              <a:rPr lang="en-US" dirty="0" err="1"/>
              <a:t>programme</a:t>
            </a:r>
            <a:r>
              <a:rPr lang="en-US" dirty="0"/>
              <a:t> we collaborate with various HIV and MSM focused community </a:t>
            </a:r>
            <a:r>
              <a:rPr lang="en-US" dirty="0" err="1"/>
              <a:t>organisations</a:t>
            </a:r>
            <a:r>
              <a:rPr lang="en-US" dirty="0"/>
              <a:t> in Asian cities with high HIV prevalence to raise awareness about HIV testing, treatment and prevention among young MSM. </a:t>
            </a:r>
          </a:p>
          <a:p>
            <a:endParaRPr lang="en-US" dirty="0"/>
          </a:p>
          <a:p>
            <a:r>
              <a:rPr lang="en-US" dirty="0"/>
              <a:t>Modelled on our </a:t>
            </a:r>
            <a:r>
              <a:rPr lang="en-US" dirty="0" err="1"/>
              <a:t>TestBKK</a:t>
            </a:r>
            <a:r>
              <a:rPr lang="en-US" dirty="0"/>
              <a:t> initiative, our </a:t>
            </a:r>
            <a:r>
              <a:rPr lang="en-US" dirty="0" err="1"/>
              <a:t>TestXXX</a:t>
            </a:r>
            <a:r>
              <a:rPr lang="en-US" dirty="0"/>
              <a:t> partners also use social media, online advertising and event-based initiatives to promote information and content that’s appealing for young MSM.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8380B5-AAC0-419C-9889-E3A397479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91" y="1200151"/>
            <a:ext cx="2877561" cy="1804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04C6CC-0838-4391-B113-224D64CD2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91" y="3206044"/>
            <a:ext cx="2903719" cy="110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5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063067" cy="339447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 new digital resource aimed at increasing awareness of HIV combination prevention and access to </a:t>
            </a:r>
            <a:r>
              <a:rPr lang="en-US" dirty="0" err="1"/>
              <a:t>PrEP</a:t>
            </a:r>
            <a:r>
              <a:rPr lang="en-US" dirty="0"/>
              <a:t> for people in Asia </a:t>
            </a:r>
            <a:r>
              <a:rPr lang="en-US" dirty="0" smtClean="0"/>
              <a:t>Pacific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web-based resource </a:t>
            </a:r>
            <a:r>
              <a:rPr lang="en-US" dirty="0"/>
              <a:t>is a comprehensive guide to </a:t>
            </a:r>
            <a:r>
              <a:rPr lang="en-US" dirty="0" err="1"/>
              <a:t>PrEP</a:t>
            </a:r>
            <a:r>
              <a:rPr lang="en-US" dirty="0"/>
              <a:t> in Asia </a:t>
            </a:r>
            <a:r>
              <a:rPr lang="en-US" dirty="0" smtClean="0"/>
              <a:t>Pacific which </a:t>
            </a:r>
            <a:r>
              <a:rPr lang="en-US" dirty="0"/>
              <a:t>houses the latest information about </a:t>
            </a:r>
            <a:r>
              <a:rPr lang="en-US" dirty="0" err="1" smtClean="0"/>
              <a:t>PrEP</a:t>
            </a:r>
            <a:r>
              <a:rPr lang="en-US" dirty="0" smtClean="0"/>
              <a:t> education and access in the region, and also as an advocacy for </a:t>
            </a:r>
            <a:r>
              <a:rPr lang="en-US" dirty="0"/>
              <a:t>improved access to the drug.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ABEA85-67AB-459A-A05F-7F1FE3B90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268" y="1191929"/>
            <a:ext cx="3273514" cy="30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2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Care, Take </a:t>
            </a:r>
            <a:r>
              <a:rPr lang="en-US" dirty="0" err="1"/>
              <a:t>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063067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New campaign to recruit participants into a US-funded research trial aimed at evaluating the effectiveness of </a:t>
            </a:r>
            <a:r>
              <a:rPr lang="en-US" dirty="0" err="1"/>
              <a:t>PrEP</a:t>
            </a:r>
            <a:r>
              <a:rPr lang="en-US" dirty="0"/>
              <a:t> among young male and transgender sex workers in Bangkok.</a:t>
            </a:r>
          </a:p>
          <a:p>
            <a:endParaRPr lang="en-US" dirty="0"/>
          </a:p>
          <a:p>
            <a:r>
              <a:rPr lang="en-US" dirty="0"/>
              <a:t>Launches in Bangkok late Aug 2018</a:t>
            </a:r>
          </a:p>
          <a:p>
            <a:endParaRPr lang="en-US" dirty="0"/>
          </a:p>
          <a:p>
            <a:r>
              <a:rPr lang="en-US" dirty="0"/>
              <a:t>APCOM has produced online, dating app and venue based marketing materials + two videos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281A0D-F6A6-43DD-9283-E30A9907C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117" y="1200151"/>
            <a:ext cx="2471595" cy="35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1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063067" cy="3394472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Community research</a:t>
            </a:r>
            <a:r>
              <a:rPr lang="en-US" sz="2900" dirty="0"/>
              <a:t>, advocacy and capacity building project to improve HIV services for young MSM in the greater Mekong region of </a:t>
            </a:r>
            <a:r>
              <a:rPr lang="en-US" sz="2900" dirty="0" smtClean="0"/>
              <a:t>Southeast </a:t>
            </a:r>
            <a:r>
              <a:rPr lang="en-US" sz="2900" dirty="0"/>
              <a:t>Asia by improving the quality of epidemiological and </a:t>
            </a:r>
            <a:r>
              <a:rPr lang="en-US" sz="2900" dirty="0" err="1"/>
              <a:t>behavioural</a:t>
            </a:r>
            <a:r>
              <a:rPr lang="en-US" sz="2900" dirty="0"/>
              <a:t> data about young MSM. </a:t>
            </a:r>
          </a:p>
          <a:p>
            <a:endParaRPr lang="en-US" sz="2900" dirty="0"/>
          </a:p>
          <a:p>
            <a:r>
              <a:rPr lang="en-US" sz="2900" dirty="0"/>
              <a:t>The centerpiece of the initiative is </a:t>
            </a:r>
            <a:r>
              <a:rPr lang="en-US" sz="2900" dirty="0" smtClean="0"/>
              <a:t>three on-line </a:t>
            </a:r>
            <a:r>
              <a:rPr lang="en-US" sz="2900" dirty="0"/>
              <a:t>surveys over three years which APCOM will oversee in partnership with community </a:t>
            </a:r>
            <a:r>
              <a:rPr lang="en-US" sz="2900" dirty="0" err="1"/>
              <a:t>organisations</a:t>
            </a:r>
            <a:r>
              <a:rPr lang="en-US" sz="2900" dirty="0"/>
              <a:t>, researchers and health authorities in Cambodia, Myanmar, Laos, Thailand and Vietnam.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7829A3-0ACB-4BC3-B91D-30A118BE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733" y="1753307"/>
            <a:ext cx="326571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70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611</Words>
  <Application>Microsoft Macintosh PowerPoint</Application>
  <PresentationFormat>On-screen Show (16:9)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 Narrow</vt:lpstr>
      <vt:lpstr>Calibri</vt:lpstr>
      <vt:lpstr>Arial</vt:lpstr>
      <vt:lpstr>Office Theme</vt:lpstr>
      <vt:lpstr>PowerPoint Presentation</vt:lpstr>
      <vt:lpstr>PowerPoint Presentation</vt:lpstr>
      <vt:lpstr>MSM &amp; HIV IN ASIA PACIFIC</vt:lpstr>
      <vt:lpstr>MSM &amp; HIV IN ASIA PACIFIC</vt:lpstr>
      <vt:lpstr>TestBKK</vt:lpstr>
      <vt:lpstr>TestXXX</vt:lpstr>
      <vt:lpstr>PrEP MAP</vt:lpstr>
      <vt:lpstr>Take Care, Take PrEP</vt:lpstr>
      <vt:lpstr>PULSE</vt:lpstr>
      <vt:lpstr>HIV SELF-TESTING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Dominic Vecchiollo</dc:creator>
  <cp:lastModifiedBy>Microsoft Office User</cp:lastModifiedBy>
  <cp:revision>17</cp:revision>
  <dcterms:created xsi:type="dcterms:W3CDTF">2018-07-02T00:55:52Z</dcterms:created>
  <dcterms:modified xsi:type="dcterms:W3CDTF">2018-07-21T02:10:21Z</dcterms:modified>
</cp:coreProperties>
</file>